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1"/>
  </p:notesMasterIdLst>
  <p:handoutMasterIdLst>
    <p:handoutMasterId r:id="rId12"/>
  </p:handoutMasterIdLst>
  <p:sldIdLst>
    <p:sldId id="258" r:id="rId3"/>
    <p:sldId id="268" r:id="rId4"/>
    <p:sldId id="265" r:id="rId5"/>
    <p:sldId id="260" r:id="rId6"/>
    <p:sldId id="266" r:id="rId7"/>
    <p:sldId id="267" r:id="rId8"/>
    <p:sldId id="264" r:id="rId9"/>
    <p:sldId id="262" r:id="rId10"/>
  </p:sldIdLst>
  <p:sldSz cx="12801600" cy="9601200" type="A3"/>
  <p:notesSz cx="6858000" cy="9144000"/>
  <p:defaultTextStyle>
    <a:defPPr>
      <a:defRPr lang="fr-F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843" autoAdjust="0"/>
    <p:restoredTop sz="87643" autoAdjust="0"/>
  </p:normalViewPr>
  <p:slideViewPr>
    <p:cSldViewPr showGuides="1">
      <p:cViewPr>
        <p:scale>
          <a:sx n="75" d="100"/>
          <a:sy n="75" d="100"/>
        </p:scale>
        <p:origin x="-2586" y="-27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-35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8FADF-3917-481D-B2CF-28ECF0D74609}" type="datetimeFigureOut">
              <a:rPr lang="fr-CH" smtClean="0"/>
              <a:t>26.05.2019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B3B40-E684-4D3E-B282-85B90E3C990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6803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AE82A-2382-4F94-A52C-26F45E9EA963}" type="datetimeFigureOut">
              <a:rPr lang="fr-CH" smtClean="0"/>
              <a:t>26.05.2019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EE25F-41F3-4CCE-9486-018AFAF34F4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226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2005584" y="503857"/>
            <a:ext cx="10369296" cy="206105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2005584" y="2590090"/>
            <a:ext cx="10369296" cy="2453640"/>
          </a:xfrm>
        </p:spPr>
        <p:txBody>
          <a:bodyPr tIns="0"/>
          <a:lstStyle>
            <a:lvl1pPr marL="38405" indent="0" algn="l">
              <a:buNone/>
              <a:defRPr sz="3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CH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EDE10-DAA9-4859-AB30-05BAAB618C8F}" type="slidenum">
              <a:rPr lang="fr-CH" smtClean="0"/>
              <a:t>‹N°›</a:t>
            </a:fld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1290006" y="1979323"/>
            <a:ext cx="294437" cy="29443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620047" y="1883023"/>
            <a:ext cx="89611" cy="89611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FEF-4650-4299-9E44-D720E7FF603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629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FEF-4650-4299-9E44-D720E7FF603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286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FEF-4650-4299-9E44-D720E7FF603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3902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FEF-4650-4299-9E44-D720E7FF603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5459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FEF-4650-4299-9E44-D720E7FF603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299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FEF-4650-4299-9E44-D720E7FF603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6211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FEF-4650-4299-9E44-D720E7FF603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7640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FEF-4650-4299-9E44-D720E7FF603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580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FEF-4650-4299-9E44-D720E7FF603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364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9851" y="384493"/>
            <a:ext cx="10439621" cy="68609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836493" y="9135482"/>
            <a:ext cx="1713790" cy="359038"/>
          </a:xfrm>
        </p:spPr>
        <p:txBody>
          <a:bodyPr/>
          <a:lstStyle>
            <a:lvl1pPr algn="r">
              <a:defRPr sz="1400"/>
            </a:lvl1pPr>
            <a:extLst/>
          </a:lstStyle>
          <a:p>
            <a:fld id="{7DBEDE10-DAA9-4859-AB30-05BAAB618C8F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5" name="Picture 4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2" y="33080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96046" y="-76"/>
            <a:ext cx="9601200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9749" y="3640455"/>
            <a:ext cx="8961120" cy="3200400"/>
          </a:xfrm>
        </p:spPr>
        <p:txBody>
          <a:bodyPr anchor="t"/>
          <a:lstStyle>
            <a:lvl1pPr algn="l">
              <a:lnSpc>
                <a:spcPts val="6300"/>
              </a:lnSpc>
              <a:buNone/>
              <a:defRPr sz="56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9749" y="1493520"/>
            <a:ext cx="8961120" cy="2113597"/>
          </a:xfrm>
        </p:spPr>
        <p:txBody>
          <a:bodyPr anchor="b"/>
          <a:lstStyle>
            <a:lvl1pPr marL="25603" indent="0">
              <a:lnSpc>
                <a:spcPts val="3220"/>
              </a:lnSpc>
              <a:spcBef>
                <a:spcPts val="0"/>
              </a:spcBef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EDE10-DAA9-4859-AB30-05BAAB618C8F}" type="slidenum">
              <a:rPr lang="fr-CH" smtClean="0"/>
              <a:t>‹N°›</a:t>
            </a:fld>
            <a:endParaRPr lang="fr-CH"/>
          </a:p>
        </p:txBody>
      </p:sp>
      <p:sp>
        <p:nvSpPr>
          <p:cNvPr id="10" name="Rectangle 9"/>
          <p:cNvSpPr/>
          <p:nvPr/>
        </p:nvSpPr>
        <p:spPr bwMode="invGray">
          <a:xfrm>
            <a:off x="3200400" y="0"/>
            <a:ext cx="106680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3041249" y="3940518"/>
            <a:ext cx="294437" cy="29443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3371290" y="3844218"/>
            <a:ext cx="89611" cy="89611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9851" y="384048"/>
            <a:ext cx="10497312" cy="16002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09851" y="2133600"/>
            <a:ext cx="5120640" cy="652881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86523" y="2133600"/>
            <a:ext cx="5120640" cy="652881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EDE10-DAA9-4859-AB30-05BAAB618C8F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3426870" y="-189555"/>
            <a:ext cx="7460029" cy="1038355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965107" y="9135482"/>
            <a:ext cx="1310546" cy="359038"/>
          </a:xfrm>
        </p:spPr>
        <p:txBody>
          <a:bodyPr/>
          <a:lstStyle>
            <a:lvl1pPr>
              <a:defRPr sz="1400"/>
            </a:lvl1pPr>
            <a:extLst/>
          </a:lstStyle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00800" y="9135482"/>
            <a:ext cx="5654040" cy="359038"/>
          </a:xfrm>
        </p:spPr>
        <p:txBody>
          <a:bodyPr/>
          <a:lstStyle>
            <a:lvl1pPr>
              <a:defRPr sz="1400"/>
            </a:lvl1pPr>
            <a:extLst/>
          </a:lstStyle>
          <a:p>
            <a:r>
              <a:rPr lang="fr-CH" smtClean="0"/>
              <a:t>Les Trotteurs de la Printze /R. Favre/Septembre 2017 Avec la collaboration de Charly Venetz, Physiothérapeute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2059107" y="9135482"/>
            <a:ext cx="640080" cy="359038"/>
          </a:xfrm>
        </p:spPr>
        <p:txBody>
          <a:bodyPr/>
          <a:lstStyle>
            <a:lvl1pPr>
              <a:defRPr sz="1400"/>
            </a:lvl1pPr>
            <a:extLst/>
          </a:lstStyle>
          <a:p>
            <a:fld id="{7DBEDE10-DAA9-4859-AB30-05BAAB618C8F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7224470"/>
            <a:ext cx="11521440" cy="1600200"/>
          </a:xfrm>
        </p:spPr>
        <p:txBody>
          <a:bodyPr anchor="ctr"/>
          <a:lstStyle>
            <a:lvl1pPr algn="ctr">
              <a:defRPr sz="63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459589"/>
            <a:ext cx="5632704" cy="896112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9611" indent="0" algn="l">
              <a:lnSpc>
                <a:spcPct val="100000"/>
              </a:lnSpc>
              <a:spcBef>
                <a:spcPts val="140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528816" y="459589"/>
            <a:ext cx="5632704" cy="896112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9611" indent="0" algn="l">
              <a:lnSpc>
                <a:spcPct val="100000"/>
              </a:lnSpc>
              <a:spcBef>
                <a:spcPts val="140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40080" y="1357070"/>
            <a:ext cx="5632704" cy="576072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0469" indent="-384048">
              <a:lnSpc>
                <a:spcPct val="100000"/>
              </a:lnSpc>
              <a:spcBef>
                <a:spcPts val="980"/>
              </a:spcBef>
              <a:defRPr sz="3400"/>
            </a:lvl1pPr>
            <a:lvl2pPr>
              <a:lnSpc>
                <a:spcPct val="100000"/>
              </a:lnSpc>
              <a:spcBef>
                <a:spcPts val="980"/>
              </a:spcBef>
              <a:defRPr sz="2800"/>
            </a:lvl2pPr>
            <a:lvl3pPr>
              <a:lnSpc>
                <a:spcPct val="100000"/>
              </a:lnSpc>
              <a:spcBef>
                <a:spcPts val="980"/>
              </a:spcBef>
              <a:defRPr sz="2500"/>
            </a:lvl3pPr>
            <a:lvl4pPr>
              <a:lnSpc>
                <a:spcPct val="100000"/>
              </a:lnSpc>
              <a:spcBef>
                <a:spcPts val="980"/>
              </a:spcBef>
              <a:defRPr sz="2200"/>
            </a:lvl4pPr>
            <a:lvl5pPr>
              <a:lnSpc>
                <a:spcPct val="100000"/>
              </a:lnSpc>
              <a:spcBef>
                <a:spcPts val="980"/>
              </a:spcBef>
              <a:defRPr sz="22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28816" y="1357070"/>
            <a:ext cx="5632704" cy="576072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0469" indent="-384048">
              <a:lnSpc>
                <a:spcPct val="100000"/>
              </a:lnSpc>
              <a:spcBef>
                <a:spcPts val="980"/>
              </a:spcBef>
              <a:defRPr sz="3400"/>
            </a:lvl1pPr>
            <a:lvl2pPr>
              <a:lnSpc>
                <a:spcPct val="100000"/>
              </a:lnSpc>
              <a:spcBef>
                <a:spcPts val="980"/>
              </a:spcBef>
              <a:defRPr sz="2800"/>
            </a:lvl2pPr>
            <a:lvl3pPr>
              <a:lnSpc>
                <a:spcPct val="100000"/>
              </a:lnSpc>
              <a:spcBef>
                <a:spcPts val="980"/>
              </a:spcBef>
              <a:defRPr sz="2500"/>
            </a:lvl3pPr>
            <a:lvl4pPr>
              <a:lnSpc>
                <a:spcPct val="100000"/>
              </a:lnSpc>
              <a:spcBef>
                <a:spcPts val="980"/>
              </a:spcBef>
              <a:defRPr sz="2200"/>
            </a:lvl4pPr>
            <a:lvl5pPr>
              <a:lnSpc>
                <a:spcPct val="100000"/>
              </a:lnSpc>
              <a:spcBef>
                <a:spcPts val="980"/>
              </a:spcBef>
              <a:defRPr sz="22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EDE10-DAA9-4859-AB30-05BAAB618C8F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303489"/>
            <a:ext cx="5334000" cy="1626870"/>
          </a:xfrm>
          <a:ln>
            <a:noFill/>
          </a:ln>
        </p:spPr>
        <p:txBody>
          <a:bodyPr anchor="b"/>
          <a:lstStyle>
            <a:lvl1pPr algn="l">
              <a:lnSpc>
                <a:spcPts val="2800"/>
              </a:lnSpc>
              <a:buNone/>
              <a:defRPr sz="31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40080" y="1969750"/>
            <a:ext cx="5334000" cy="977900"/>
          </a:xfrm>
        </p:spPr>
        <p:txBody>
          <a:bodyPr/>
          <a:lstStyle>
            <a:lvl1pPr marL="64008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40080" y="2987041"/>
            <a:ext cx="11414760" cy="558958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EDE10-DAA9-4859-AB30-05BAAB618C8F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FEF-4650-4299-9E44-D720E7FF603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349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FEF-4650-4299-9E44-D720E7FF603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367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>
                <a:lumMod val="66000"/>
                <a:lumOff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53768" y="11390"/>
            <a:ext cx="11383578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2009851" y="384493"/>
            <a:ext cx="10497312" cy="686092"/>
          </a:xfrm>
          <a:prstGeom prst="rect">
            <a:avLst/>
          </a:prstGeom>
        </p:spPr>
        <p:txBody>
          <a:bodyPr lIns="128016" tIns="64008" rIns="128016" bIns="64008" anchor="ctr">
            <a:normAutofit/>
          </a:bodyPr>
          <a:lstStyle>
            <a:extLst/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2009851" y="1272208"/>
            <a:ext cx="10497312" cy="7475552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>
            <a:extLst/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013960" y="8827770"/>
            <a:ext cx="2987040" cy="666750"/>
          </a:xfrm>
          <a:prstGeom prst="rect">
            <a:avLst/>
          </a:prstGeom>
        </p:spPr>
        <p:txBody>
          <a:bodyPr lIns="128016" tIns="64008" rIns="128016" bIns="64008" anchor="b"/>
          <a:lstStyle>
            <a:lvl1pPr algn="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fr-CH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7984976" y="8845200"/>
            <a:ext cx="4053840" cy="666750"/>
          </a:xfrm>
          <a:prstGeom prst="rect">
            <a:avLst/>
          </a:prstGeom>
        </p:spPr>
        <p:txBody>
          <a:bodyPr lIns="128016" tIns="64008" rIns="128016" bIns="64008" anchor="b"/>
          <a:lstStyle>
            <a:lvl1pPr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CH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12059107" y="8827770"/>
            <a:ext cx="640080" cy="666750"/>
          </a:xfrm>
          <a:prstGeom prst="rect">
            <a:avLst/>
          </a:prstGeom>
        </p:spPr>
        <p:txBody>
          <a:bodyPr lIns="128016" tIns="64008" rIns="128016" bIns="64008" anchor="b"/>
          <a:lstStyle>
            <a:lvl1pPr algn="ct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BEDE10-DAA9-4859-AB30-05BAAB618C8F}" type="slidenum">
              <a:rPr lang="fr-CH" smtClean="0"/>
              <a:t>‹N°›</a:t>
            </a:fld>
            <a:endParaRPr lang="fr-CH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420978" y="-76"/>
            <a:ext cx="102413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8000"/>
                    </a14:imgEffect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9200"/>
            <a:ext cx="856657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 userDrawn="1"/>
        </p:nvSpPr>
        <p:spPr>
          <a:xfrm rot="16200000">
            <a:off x="-1722762" y="6556663"/>
            <a:ext cx="5627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400" b="1" dirty="0" smtClean="0"/>
              <a:t>©</a:t>
            </a:r>
            <a:r>
              <a:rPr lang="fr-CH" sz="1200" b="1" dirty="0" smtClean="0"/>
              <a:t>Les Trotteurs de la Printze /R. Favre/Mai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  <p:sldLayoutId id="2147483665" r:id="rId6"/>
    <p:sldLayoutId id="214748366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12064" indent="-396850" algn="l" rtl="0" eaLnBrk="1" latinLnBrk="0" hangingPunct="1">
        <a:lnSpc>
          <a:spcPct val="100000"/>
        </a:lnSpc>
        <a:spcBef>
          <a:spcPts val="840"/>
        </a:spcBef>
        <a:buClr>
          <a:schemeClr val="accent1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896112" indent="-332842" algn="l" rtl="0" eaLnBrk="1" latinLnBrk="0" hangingPunct="1">
        <a:lnSpc>
          <a:spcPct val="100000"/>
        </a:lnSpc>
        <a:spcBef>
          <a:spcPts val="770"/>
        </a:spcBef>
        <a:buClr>
          <a:schemeClr val="accent1"/>
        </a:buClr>
        <a:buFont typeface="Verdana"/>
        <a:buChar char="◦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755" indent="-32004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4323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827" indent="-256032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256032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701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2982773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>
                <a:lumMod val="66000"/>
                <a:lumOff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smtClean="0"/>
              <a:t>Les Trotteurs de la Printze /R. Favre/Septembre 2017 Avec la collaboration de Charly Venetz, Physiothérapeute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A9FEF-4650-4299-9E44-D720E7FF603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011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piqure-de-tique.ch/protec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p.geo.admin.ch/?topic=ech&amp;layers=ch.bag.zecken-fsme-impfung&amp;lang=fr&amp;bgLayer=ch.swisstopo.pixelkarte-farbe&amp;layers_opacity=0.75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p.geo.admin.ch/?topic=ech&amp;layers=ch.bag.zecken-fsme-impfung&amp;lang=fr&amp;bgLayer=ch.swisstopo.pixelkarte-farbe&amp;layers_opacity=0.75&amp;X=190000.00&amp;Y=660000.00&amp;zoom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9851" y="384492"/>
            <a:ext cx="10439621" cy="815707"/>
          </a:xfrm>
        </p:spPr>
        <p:txBody>
          <a:bodyPr>
            <a:normAutofit fontScale="90000"/>
          </a:bodyPr>
          <a:lstStyle/>
          <a:p>
            <a:pPr marL="115214" indent="0" algn="ctr"/>
            <a:r>
              <a:rPr lang="fr-CH" sz="4000" dirty="0"/>
              <a:t>Sensibilisation au problème des tiques</a:t>
            </a:r>
            <a:r>
              <a:rPr lang="fr-CH" dirty="0"/>
              <a:t/>
            </a:r>
            <a:br>
              <a:rPr lang="fr-CH" dirty="0"/>
            </a:br>
            <a:r>
              <a:rPr lang="fr-CH" sz="2700" i="1" dirty="0"/>
              <a:t>formation interne</a:t>
            </a:r>
            <a:endParaRPr lang="fr-CH" sz="2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DE10-DAA9-4859-AB30-05BAAB618C8F}" type="slidenum">
              <a:rPr lang="fr-CH" smtClean="0"/>
              <a:pPr/>
              <a:t>1</a:t>
            </a:fld>
            <a:endParaRPr lang="fr-CH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009319" y="6744815"/>
            <a:ext cx="10246770" cy="2090179"/>
          </a:xfrm>
        </p:spPr>
        <p:txBody>
          <a:bodyPr>
            <a:noAutofit/>
          </a:bodyPr>
          <a:lstStyle/>
          <a:p>
            <a:pPr marL="115214" indent="0">
              <a:spcBef>
                <a:spcPts val="1200"/>
              </a:spcBef>
              <a:buClr>
                <a:schemeClr val="tx1"/>
              </a:buClr>
              <a:buSzPct val="100000"/>
              <a:buNone/>
            </a:pPr>
            <a:r>
              <a:rPr lang="fr-CH" sz="2800" dirty="0"/>
              <a:t>Principalement active au printemps et en automne, a besoin de chaleur et d’humidité.</a:t>
            </a:r>
          </a:p>
          <a:p>
            <a:pPr marL="115214" indent="0">
              <a:spcBef>
                <a:spcPts val="1200"/>
              </a:spcBef>
              <a:buClr>
                <a:schemeClr val="tx1"/>
              </a:buClr>
              <a:buSzPct val="100000"/>
              <a:buNone/>
            </a:pPr>
            <a:r>
              <a:rPr lang="fr-CH" sz="2600" dirty="0" smtClean="0"/>
              <a:t>Elle </a:t>
            </a:r>
            <a:r>
              <a:rPr lang="fr-CH" sz="2600" dirty="0"/>
              <a:t>se met donc en quête d’un hôte et s’agrippe aux animaux et aux humains qui passent à proximité.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endParaRPr lang="fr-CH" dirty="0"/>
          </a:p>
          <a:p>
            <a:endParaRPr lang="fr-CH" dirty="0"/>
          </a:p>
        </p:txBody>
      </p:sp>
      <p:pic>
        <p:nvPicPr>
          <p:cNvPr id="5" name="Image 4" descr="https://img.20mn.fr/PUrxzDwIQHK1CR1W53lnZA/1200x768_tiques-insectes-transmettent-maladie-lyme-peuvent-mesurer-six-millimet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19" y="1560240"/>
            <a:ext cx="4051402" cy="25919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414244" y="1560240"/>
            <a:ext cx="6035229" cy="2771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fr-CH" sz="2400" dirty="0" smtClean="0"/>
              <a:t>La </a:t>
            </a:r>
            <a:r>
              <a:rPr lang="fr-CH" sz="2400" dirty="0"/>
              <a:t>tique est un </a:t>
            </a:r>
            <a:r>
              <a:rPr lang="fr-CH" sz="2400" b="1" dirty="0"/>
              <a:t>acarien</a:t>
            </a:r>
            <a:r>
              <a:rPr lang="fr-CH" sz="2400" dirty="0"/>
              <a:t> de la classe des arachnides, hématophages parasitant la quasi-totalité des vertébrés à travers le monde </a:t>
            </a:r>
            <a:endParaRPr lang="fr-CH" sz="2400" dirty="0" smtClean="0"/>
          </a:p>
          <a:p>
            <a:pPr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fr-CH" sz="2400" dirty="0"/>
              <a:t>Son cycle de vie comprend 3 stades successifs:                                                          larve (6 pattes), nymphe (8 pattes) et tique adulte (8 pattes</a:t>
            </a:r>
            <a:r>
              <a:rPr lang="fr-CH" sz="2400" dirty="0" smtClean="0"/>
              <a:t>).</a:t>
            </a:r>
            <a:endParaRPr lang="fr-CH" sz="2400" dirty="0"/>
          </a:p>
          <a:p>
            <a:pPr>
              <a:spcBef>
                <a:spcPts val="12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endParaRPr lang="fr-CH" sz="2400" dirty="0" smtClean="0"/>
          </a:p>
          <a:p>
            <a:pPr>
              <a:spcBef>
                <a:spcPts val="1200"/>
              </a:spcBef>
              <a:buClr>
                <a:schemeClr val="tx1"/>
              </a:buClr>
              <a:buSzPct val="100000"/>
            </a:pPr>
            <a:endParaRPr lang="fr-CH" sz="2400" dirty="0"/>
          </a:p>
        </p:txBody>
      </p:sp>
      <p:sp>
        <p:nvSpPr>
          <p:cNvPr id="8" name="Rectangle 7"/>
          <p:cNvSpPr/>
          <p:nvPr/>
        </p:nvSpPr>
        <p:spPr>
          <a:xfrm>
            <a:off x="2009319" y="4418819"/>
            <a:ext cx="5328591" cy="26149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fr-CH" sz="2400" b="1" dirty="0"/>
              <a:t>Vit surtout dans les sous-bois – en lisière de forêt et en bordure de chemins – au niveau du sol et de la végétation basse </a:t>
            </a:r>
            <a:endParaRPr lang="fr-CH" sz="2400" b="1" dirty="0" smtClean="0"/>
          </a:p>
          <a:p>
            <a:pPr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fr-CH" sz="2400" b="1" dirty="0" smtClean="0"/>
              <a:t>(</a:t>
            </a:r>
            <a:r>
              <a:rPr lang="fr-CH" sz="2400" b="1" dirty="0"/>
              <a:t>jusqu’à 1,5 m au-dessus du sol</a:t>
            </a:r>
            <a:r>
              <a:rPr lang="fr-CH" sz="2400" b="1" dirty="0" smtClean="0"/>
              <a:t>)</a:t>
            </a:r>
            <a:r>
              <a:rPr lang="fr-CH" sz="2400" dirty="0" smtClean="0"/>
              <a:t>.</a:t>
            </a:r>
            <a:endParaRPr lang="fr-CH" sz="2400" dirty="0"/>
          </a:p>
        </p:txBody>
      </p:sp>
      <p:sp>
        <p:nvSpPr>
          <p:cNvPr id="7" name="Rectangle 6"/>
          <p:cNvSpPr/>
          <p:nvPr/>
        </p:nvSpPr>
        <p:spPr>
          <a:xfrm>
            <a:off x="2152329" y="8834995"/>
            <a:ext cx="2322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14" indent="0">
              <a:buNone/>
            </a:pPr>
            <a:r>
              <a:rPr lang="fr-CH" sz="1200" dirty="0"/>
              <a:t>https://piqure-de-tique.ch/tiques/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56" y="4008512"/>
            <a:ext cx="4621033" cy="261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36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 piqûre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DE10-DAA9-4859-AB30-05BAAB618C8F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2044800" y="1416224"/>
            <a:ext cx="7707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fr-CH" sz="2400" dirty="0"/>
              <a:t>Après avoir trouvé un site qui lui convient sur son hôte, elle lui inflige une piqûre indolore. Bien ancrée à l’épiderme de son hôte, elle va alors sucer du sang durant plusieurs jours</a:t>
            </a:r>
            <a:r>
              <a:rPr lang="fr-CH" sz="2400" dirty="0" smtClean="0"/>
              <a:t>.</a:t>
            </a:r>
            <a:endParaRPr lang="fr-CH" sz="2400" dirty="0"/>
          </a:p>
        </p:txBody>
      </p:sp>
      <p:sp>
        <p:nvSpPr>
          <p:cNvPr id="6" name="Rectangle 5"/>
          <p:cNvSpPr/>
          <p:nvPr/>
        </p:nvSpPr>
        <p:spPr>
          <a:xfrm>
            <a:off x="9497144" y="1200200"/>
            <a:ext cx="2947020" cy="432048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lstStyle/>
          <a:p>
            <a:r>
              <a:rPr lang="fr-CH" sz="1400" dirty="0"/>
              <a:t>La </a:t>
            </a:r>
            <a:r>
              <a:rPr lang="fr-CH" sz="1400" b="1" dirty="0"/>
              <a:t>tique mord</a:t>
            </a:r>
            <a:r>
              <a:rPr lang="fr-CH" sz="1400" dirty="0"/>
              <a:t> </a:t>
            </a:r>
            <a:r>
              <a:rPr lang="fr-CH" sz="1400" dirty="0" smtClean="0"/>
              <a:t>ou </a:t>
            </a:r>
            <a:r>
              <a:rPr lang="fr-CH" sz="1400" b="1" dirty="0" smtClean="0"/>
              <a:t>pique ?</a:t>
            </a:r>
            <a:endParaRPr lang="fr-CH" sz="1400" dirty="0" smtClean="0"/>
          </a:p>
          <a:p>
            <a:r>
              <a:rPr lang="fr-CH" sz="1400" dirty="0"/>
              <a:t>Observé en microscopie </a:t>
            </a:r>
            <a:r>
              <a:rPr lang="fr-CH" sz="1400" dirty="0" smtClean="0"/>
              <a:t>électronique, l’appareil </a:t>
            </a:r>
            <a:r>
              <a:rPr lang="fr-CH" sz="1400" dirty="0"/>
              <a:t>buccal se </a:t>
            </a:r>
            <a:r>
              <a:rPr lang="fr-CH" sz="1400" dirty="0" smtClean="0"/>
              <a:t>révèle redoutable </a:t>
            </a:r>
            <a:r>
              <a:rPr lang="fr-CH" sz="1400" dirty="0"/>
              <a:t>: une épée barbelée, « l’</a:t>
            </a:r>
            <a:r>
              <a:rPr lang="fr-CH" sz="1400" dirty="0" err="1"/>
              <a:t>hypostome</a:t>
            </a:r>
            <a:r>
              <a:rPr lang="fr-CH" sz="1400" dirty="0"/>
              <a:t> », encadré par deux scies articulées, « les chélicères ». </a:t>
            </a:r>
            <a:endParaRPr lang="fr-CH" sz="1400" dirty="0" smtClean="0"/>
          </a:p>
          <a:p>
            <a:r>
              <a:rPr lang="fr-CH" sz="1400" dirty="0"/>
              <a:t>Pour se fixer à son hôte, la tique </a:t>
            </a:r>
            <a:r>
              <a:rPr lang="fr-CH" sz="1400" dirty="0" smtClean="0"/>
              <a:t>s’accroche </a:t>
            </a:r>
            <a:r>
              <a:rPr lang="fr-CH" sz="1400" dirty="0"/>
              <a:t>avec ses griffes. Elle met ensuite en action ses deux chélicères dans un mouvement de va-et-vient qui lui permet de déchirer la peau. Puis, grâce à un mouvement de levier, les chélicères écartent la plaie, facilitant la pénétration durable de l’</a:t>
            </a:r>
            <a:r>
              <a:rPr lang="fr-CH" sz="1400" dirty="0" err="1"/>
              <a:t>hypostome</a:t>
            </a:r>
            <a:r>
              <a:rPr lang="fr-CH" sz="1400" dirty="0"/>
              <a:t>. </a:t>
            </a:r>
            <a:endParaRPr lang="fr-CH" sz="1400" dirty="0" smtClean="0"/>
          </a:p>
          <a:p>
            <a:endParaRPr lang="fr-CH" sz="1400" i="1" dirty="0"/>
          </a:p>
          <a:p>
            <a:r>
              <a:rPr lang="fr-CH" sz="1400" b="1" dirty="0"/>
              <a:t>Ce n’est donc pas une morsure. Plutôt une piqure.</a:t>
            </a:r>
          </a:p>
          <a:p>
            <a:endParaRPr lang="fr-CH" sz="1400" i="1" dirty="0" smtClean="0"/>
          </a:p>
          <a:p>
            <a:r>
              <a:rPr lang="fr-CH" sz="1400" i="1" dirty="0"/>
              <a:t>http://</a:t>
            </a:r>
            <a:r>
              <a:rPr lang="fr-CH" sz="1400" i="1" dirty="0" smtClean="0"/>
              <a:t>www.cite-sciences.fr</a:t>
            </a:r>
          </a:p>
          <a:p>
            <a:endParaRPr lang="fr-CH" sz="1400" i="1" dirty="0"/>
          </a:p>
        </p:txBody>
      </p:sp>
      <p:pic>
        <p:nvPicPr>
          <p:cNvPr id="7" name="Image 6" descr="http://1.bp.blogspot.com/-zfu_JVteji0/T79I-0bqsjI/AAAAAAAAA5o/UYcyIulzYew/s320/wood-tic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00" y="3015096"/>
            <a:ext cx="3407528" cy="25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44" y="3410050"/>
            <a:ext cx="3407528" cy="213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Résultat de recherche d'images pour &quot;tique du mouto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00" y="6658397"/>
            <a:ext cx="3409200" cy="226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15664" y="5985270"/>
            <a:ext cx="680536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fr-CH" sz="2400" dirty="0" smtClean="0"/>
              <a:t>De </a:t>
            </a:r>
            <a:r>
              <a:rPr lang="fr-CH" sz="2400" dirty="0"/>
              <a:t>cette manière, les tiques peuvent inoculer entre autres les agents pathogènes </a:t>
            </a:r>
            <a:r>
              <a:rPr lang="fr-CH" sz="2400" dirty="0" smtClean="0"/>
              <a:t>de</a:t>
            </a:r>
          </a:p>
          <a:p>
            <a:pPr algn="ctr"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fr-CH" sz="2400" b="1" dirty="0" smtClean="0"/>
              <a:t>la </a:t>
            </a:r>
            <a:r>
              <a:rPr lang="fr-CH" sz="2400" b="1" dirty="0"/>
              <a:t>borréliose de Lyme </a:t>
            </a:r>
            <a:endParaRPr lang="fr-CH" sz="2400" b="1" dirty="0" smtClean="0"/>
          </a:p>
          <a:p>
            <a:pPr algn="ctr"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fr-CH" sz="2400" dirty="0" smtClean="0"/>
              <a:t>ou/et </a:t>
            </a:r>
          </a:p>
          <a:p>
            <a:pPr algn="ctr"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fr-CH" sz="2400" b="1" dirty="0" smtClean="0"/>
              <a:t>de </a:t>
            </a:r>
            <a:r>
              <a:rPr lang="fr-CH" sz="2400" b="1" dirty="0"/>
              <a:t>la </a:t>
            </a:r>
            <a:r>
              <a:rPr lang="fr-CH" sz="2400" b="1" i="1" dirty="0" smtClean="0"/>
              <a:t>M</a:t>
            </a:r>
            <a:r>
              <a:rPr lang="fr-CH" sz="2400" b="1" dirty="0" smtClean="0"/>
              <a:t>éningo-</a:t>
            </a:r>
            <a:r>
              <a:rPr lang="fr-CH" sz="2400" b="1" i="1" dirty="0" smtClean="0"/>
              <a:t>E</a:t>
            </a:r>
            <a:r>
              <a:rPr lang="fr-CH" sz="2400" b="1" dirty="0" smtClean="0"/>
              <a:t>ncéphalite </a:t>
            </a:r>
            <a:r>
              <a:rPr lang="fr-CH" sz="2400" b="1" i="1" dirty="0" err="1" smtClean="0"/>
              <a:t>V</a:t>
            </a:r>
            <a:r>
              <a:rPr lang="fr-CH" sz="2400" b="1" dirty="0" err="1" smtClean="0"/>
              <a:t>erno</a:t>
            </a:r>
            <a:r>
              <a:rPr lang="fr-CH" sz="2400" b="1" dirty="0" smtClean="0"/>
              <a:t>-</a:t>
            </a:r>
            <a:r>
              <a:rPr lang="fr-CH" sz="2400" b="1" i="1" dirty="0" smtClean="0"/>
              <a:t>E</a:t>
            </a:r>
            <a:r>
              <a:rPr lang="fr-CH" sz="2400" b="1" dirty="0" smtClean="0"/>
              <a:t>stivale </a:t>
            </a:r>
          </a:p>
          <a:p>
            <a:pPr algn="ctr"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fr-CH" sz="2400" b="1" dirty="0" smtClean="0"/>
              <a:t>(MEVE ou FSME</a:t>
            </a:r>
            <a:r>
              <a:rPr lang="fr-CH" sz="24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2516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Maladies et Traitements </a:t>
            </a:r>
            <a:endParaRPr lang="fr-CH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92252"/>
              </p:ext>
            </p:extLst>
          </p:nvPr>
        </p:nvGraphicFramePr>
        <p:xfrm>
          <a:off x="2009775" y="1271588"/>
          <a:ext cx="10498137" cy="77774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8737"/>
                <a:gridCol w="3528392"/>
                <a:gridCol w="5171008"/>
              </a:tblGrid>
              <a:tr h="1383805">
                <a:tc>
                  <a:txBody>
                    <a:bodyPr/>
                    <a:lstStyle/>
                    <a:p>
                      <a:r>
                        <a:rPr lang="fr-CH" sz="2400" dirty="0" smtClean="0"/>
                        <a:t>Maladies</a:t>
                      </a:r>
                      <a:endParaRPr lang="fr-C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dirty="0" smtClean="0"/>
                        <a:t>Maladie de Lyme</a:t>
                      </a:r>
                    </a:p>
                    <a:p>
                      <a:pPr algn="ctr"/>
                      <a:r>
                        <a:rPr lang="fr-CH" sz="2400" b="1" dirty="0" smtClean="0"/>
                        <a:t>Borréliose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b="1" dirty="0" smtClean="0"/>
                        <a:t>Méningo-encéphalite </a:t>
                      </a:r>
                      <a:r>
                        <a:rPr lang="fr-CH" sz="2400" b="1" dirty="0" err="1" smtClean="0"/>
                        <a:t>verno</a:t>
                      </a:r>
                      <a:r>
                        <a:rPr lang="fr-CH" sz="2400" b="1" dirty="0" smtClean="0"/>
                        <a:t>-estivale (MEVE ou FSME)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b="1" dirty="0" smtClean="0"/>
                        <a:t>Méningo-encéphalite à tiques </a:t>
                      </a:r>
                    </a:p>
                  </a:txBody>
                  <a:tcPr anchor="ctr"/>
                </a:tc>
              </a:tr>
              <a:tr h="958019">
                <a:tc>
                  <a:txBody>
                    <a:bodyPr/>
                    <a:lstStyle/>
                    <a:p>
                      <a:r>
                        <a:rPr lang="fr-CH" sz="2400" dirty="0" smtClean="0"/>
                        <a:t>Agent infectieux</a:t>
                      </a:r>
                      <a:endParaRPr lang="fr-C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2400" dirty="0" smtClean="0"/>
                        <a:t>Groupe de bactéries</a:t>
                      </a:r>
                      <a:endParaRPr lang="fr-C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2400" dirty="0" smtClean="0"/>
                        <a:t>Le virus MEVE</a:t>
                      </a:r>
                      <a:endParaRPr lang="fr-CH" sz="2400" dirty="0"/>
                    </a:p>
                  </a:txBody>
                  <a:tcPr anchor="ctr"/>
                </a:tc>
              </a:tr>
              <a:tr h="2348083">
                <a:tc>
                  <a:txBody>
                    <a:bodyPr/>
                    <a:lstStyle/>
                    <a:p>
                      <a:r>
                        <a:rPr lang="fr-CH" sz="2400" dirty="0" smtClean="0"/>
                        <a:t>Risques</a:t>
                      </a:r>
                      <a:endParaRPr lang="fr-C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dirty="0" smtClean="0"/>
                        <a:t>Si la maladie passe inaperçue ou si elle n’est pas suffisamment traitée, elle peut être à l’origine d’infirmités permanentes.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2400" b="1" dirty="0" smtClean="0"/>
                        <a:t>Risques en l’absence de vaccination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CH" sz="2400" dirty="0" smtClean="0"/>
                        <a:t>les personnes qui séjournent dans des zones d’endémie courent le risque de développer une forme grave,</a:t>
                      </a:r>
                      <a:r>
                        <a:rPr lang="fr-CH" sz="2400" baseline="0" dirty="0" smtClean="0"/>
                        <a:t> </a:t>
                      </a:r>
                      <a:r>
                        <a:rPr lang="fr-CH" sz="2400" dirty="0" smtClean="0"/>
                        <a:t>voire de présenter des séquelles permanentes.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CH" sz="2400" dirty="0" smtClean="0"/>
                        <a:t>Dans de rares cas, la maladie est même fatale. </a:t>
                      </a:r>
                      <a:endParaRPr lang="fr-CH" sz="2400" dirty="0"/>
                    </a:p>
                  </a:txBody>
                  <a:tcPr anchor="ctr"/>
                </a:tc>
              </a:tr>
              <a:tr h="1415748">
                <a:tc>
                  <a:txBody>
                    <a:bodyPr/>
                    <a:lstStyle/>
                    <a:p>
                      <a:r>
                        <a:rPr lang="fr-CH" sz="2400" dirty="0" smtClean="0"/>
                        <a:t>Organes touchés</a:t>
                      </a:r>
                      <a:endParaRPr lang="fr-C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2400" dirty="0" smtClean="0"/>
                        <a:t>La peau, les articulations, plus rarement le cœur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/>
                        <a:t>Encéphalite</a:t>
                      </a:r>
                    </a:p>
                    <a:p>
                      <a:pPr algn="ctr"/>
                      <a:r>
                        <a:rPr lang="fr-CH" sz="2400" dirty="0" smtClean="0"/>
                        <a:t> = </a:t>
                      </a:r>
                    </a:p>
                    <a:p>
                      <a:pPr algn="ctr"/>
                      <a:r>
                        <a:rPr lang="fr-CH" sz="2400" dirty="0" smtClean="0"/>
                        <a:t>inflammation du cerveau</a:t>
                      </a:r>
                    </a:p>
                  </a:txBody>
                  <a:tcPr anchor="ctr"/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fr-CH" sz="2400" dirty="0" smtClean="0"/>
                        <a:t>Traitement</a:t>
                      </a:r>
                      <a:endParaRPr lang="fr-C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2400" dirty="0" smtClean="0"/>
                        <a:t>Antibiotiques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2400" dirty="0" smtClean="0"/>
                        <a:t>Il n’existe aucun traitement spécifique pour la MEVE. </a:t>
                      </a:r>
                    </a:p>
                    <a:p>
                      <a:r>
                        <a:rPr lang="fr-CH" sz="2400" dirty="0" smtClean="0"/>
                        <a:t>Un vaccin efficace est disponible.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DE10-DAA9-4859-AB30-05BAAB618C8F}" type="slidenum">
              <a:rPr lang="fr-CH" smtClean="0"/>
              <a:pPr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0880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J’ai été piqué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DE10-DAA9-4859-AB30-05BAAB618C8F}" type="slidenum">
              <a:rPr lang="fr-CH" smtClean="0"/>
              <a:pPr/>
              <a:t>4</a:t>
            </a:fld>
            <a:endParaRPr lang="fr-CH" dirty="0"/>
          </a:p>
        </p:txBody>
      </p:sp>
      <p:pic>
        <p:nvPicPr>
          <p:cNvPr id="6" name="Image 5" descr="Résultat de recherche d'images pour &quot;tiques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69" y="3900600"/>
            <a:ext cx="360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970072" y="1632248"/>
            <a:ext cx="6400800" cy="243417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CH" b="1" dirty="0"/>
              <a:t>Comment retirer une tique: la bonne méthode</a:t>
            </a:r>
          </a:p>
          <a:p>
            <a:endParaRPr lang="fr-CH" dirty="0" smtClean="0"/>
          </a:p>
          <a:p>
            <a:r>
              <a:rPr lang="fr-CH" dirty="0" smtClean="0"/>
              <a:t>Plus </a:t>
            </a:r>
            <a:r>
              <a:rPr lang="fr-CH" dirty="0"/>
              <a:t>la tique reste accrochée (et donc suce du sang) longtemps, plus le risque de </a:t>
            </a:r>
            <a:r>
              <a:rPr lang="fr-CH" dirty="0" smtClean="0"/>
              <a:t>contamination est </a:t>
            </a:r>
            <a:r>
              <a:rPr lang="fr-CH" dirty="0"/>
              <a:t>grand. </a:t>
            </a:r>
            <a:endParaRPr lang="fr-CH" dirty="0" smtClean="0"/>
          </a:p>
        </p:txBody>
      </p:sp>
      <p:pic>
        <p:nvPicPr>
          <p:cNvPr id="3074" name="Picture 2" descr="https://zecken-stich.ch/wp-content/uploads/2017/01/pinzette-w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69" y="6168752"/>
            <a:ext cx="3600000" cy="18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71598" y="8761040"/>
            <a:ext cx="2464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200" dirty="0"/>
              <a:t>https://piqure-de-tique.ch/protection/</a:t>
            </a:r>
          </a:p>
        </p:txBody>
      </p:sp>
      <p:pic>
        <p:nvPicPr>
          <p:cNvPr id="3076" name="Picture 4" descr="Résultat de recherche d'images pour &quot;tiqu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12" y="1632248"/>
            <a:ext cx="36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88226" y="4080520"/>
            <a:ext cx="6400800" cy="1296119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fr-CH" b="1" dirty="0" smtClean="0"/>
              <a:t>Il </a:t>
            </a:r>
            <a:r>
              <a:rPr lang="fr-CH" b="1" dirty="0"/>
              <a:t>importe donc de retirer la tique le plus rapidement possible </a:t>
            </a:r>
            <a:endParaRPr lang="fr-CH" b="1" dirty="0" smtClean="0"/>
          </a:p>
          <a:p>
            <a:pPr algn="r"/>
            <a:r>
              <a:rPr lang="fr-CH" b="1" dirty="0" smtClean="0"/>
              <a:t>à </a:t>
            </a:r>
            <a:r>
              <a:rPr lang="fr-CH" b="1" dirty="0"/>
              <a:t>l’aide d’une fine pince. </a:t>
            </a:r>
            <a:endParaRPr lang="fr-CH" dirty="0"/>
          </a:p>
        </p:txBody>
      </p:sp>
      <p:sp>
        <p:nvSpPr>
          <p:cNvPr id="10" name="Rectangle 9"/>
          <p:cNvSpPr/>
          <p:nvPr/>
        </p:nvSpPr>
        <p:spPr>
          <a:xfrm>
            <a:off x="5970072" y="5721468"/>
            <a:ext cx="6400800" cy="27515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CH" dirty="0" smtClean="0"/>
              <a:t>Saisis </a:t>
            </a:r>
            <a:r>
              <a:rPr lang="fr-CH" dirty="0"/>
              <a:t>la tique avec la pince au ras de la peau et extrais la tique en tirant régulièrement. Pour finir, </a:t>
            </a:r>
            <a:r>
              <a:rPr lang="fr-CH" b="1" dirty="0"/>
              <a:t>désinfecte</a:t>
            </a:r>
            <a:r>
              <a:rPr lang="fr-CH" dirty="0"/>
              <a:t> le site de piqûre. </a:t>
            </a:r>
            <a:endParaRPr lang="fr-CH" dirty="0" smtClean="0"/>
          </a:p>
          <a:p>
            <a:r>
              <a:rPr lang="fr-CH" b="1" dirty="0" smtClean="0"/>
              <a:t>N’utilise </a:t>
            </a:r>
            <a:r>
              <a:rPr lang="fr-CH" b="1" dirty="0"/>
              <a:t>jamais d’huile, de vernis à ongle</a:t>
            </a:r>
            <a:r>
              <a:rPr lang="fr-CH" dirty="0"/>
              <a:t>, d’alcool ou de colle pour extraire la tique. Ces produits sont susceptibles de favoriser la transmission d’agents pathogènes.</a:t>
            </a:r>
          </a:p>
        </p:txBody>
      </p:sp>
    </p:spTree>
    <p:extLst>
      <p:ext uri="{BB962C8B-B14F-4D97-AF65-F5344CB8AC3E}">
        <p14:creationId xmlns:p14="http://schemas.microsoft.com/office/powerpoint/2010/main" val="22301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J’ai été piqué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5214" indent="0">
              <a:buNone/>
            </a:pPr>
            <a:endParaRPr lang="fr-CH" sz="2400" dirty="0">
              <a:hlinkClick r:id="rId2"/>
            </a:endParaRPr>
          </a:p>
          <a:p>
            <a:pPr marL="115214" indent="0">
              <a:buNone/>
            </a:pPr>
            <a:endParaRPr lang="fr-CH" sz="2400" dirty="0" smtClean="0">
              <a:hlinkClick r:id="rId2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DE10-DAA9-4859-AB30-05BAAB618C8F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6400800" y="1660646"/>
            <a:ext cx="576064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Quelques jours, voire quelques semaines après la piqûre de la tique peut apparaître à l’endroit de la piqûre, puis dans un deuxième temps à d’autres localisations, une rougeur, de forme annulaire, appelée érythème migrant, </a:t>
            </a:r>
            <a:r>
              <a:rPr lang="fr-CH" dirty="0" smtClean="0"/>
              <a:t>disparaissant </a:t>
            </a:r>
            <a:r>
              <a:rPr lang="fr-CH" dirty="0"/>
              <a:t>en quelques jours et pouvant passer inaperçu si on ne la recherche pas. 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En </a:t>
            </a:r>
            <a:r>
              <a:rPr lang="fr-CH" dirty="0"/>
              <a:t>cas d’érythème migrant </a:t>
            </a:r>
            <a:r>
              <a:rPr lang="fr-CH" b="1" dirty="0"/>
              <a:t>consulter son médecin</a:t>
            </a:r>
            <a:r>
              <a:rPr lang="fr-CH" dirty="0"/>
              <a:t>, un traitement antibiotique instauré </a:t>
            </a:r>
            <a:r>
              <a:rPr lang="fr-CH" dirty="0" smtClean="0"/>
              <a:t>précocement </a:t>
            </a:r>
            <a:r>
              <a:rPr lang="fr-CH" dirty="0"/>
              <a:t>peut éviter l’évolution de la maladie de Lyme vers une atteinte articulaire, neurologique ou </a:t>
            </a:r>
            <a:r>
              <a:rPr lang="fr-CH" dirty="0" smtClean="0"/>
              <a:t>cardiaque</a:t>
            </a:r>
            <a:endParaRPr lang="fr-CH" dirty="0"/>
          </a:p>
        </p:txBody>
      </p:sp>
      <p:pic>
        <p:nvPicPr>
          <p:cNvPr id="6" name="Espace réservé du contenu 4" descr="https://img.20mn.fr/cx75A9_1Suagf8bXx1h8xw/1200x768_cas-morsure-tique-erytheme-migrant-symptomatique-debut-maladie-lyme-peut-apparaitre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20" y="1663080"/>
            <a:ext cx="321702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400800" y="8179434"/>
            <a:ext cx="2580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14" indent="0">
              <a:buNone/>
            </a:pPr>
            <a:r>
              <a:rPr lang="fr-CH" sz="1200" dirty="0">
                <a:hlinkClick r:id="rId2"/>
              </a:rPr>
              <a:t>https://piqure-de-tique.ch/protection/</a:t>
            </a:r>
            <a:endParaRPr lang="fr-CH" sz="1200" dirty="0"/>
          </a:p>
        </p:txBody>
      </p:sp>
      <p:pic>
        <p:nvPicPr>
          <p:cNvPr id="4098" name="Picture 2" descr="Résultat de recherche d'images pour &quot;tiques auréole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16" y="4224536"/>
            <a:ext cx="3181529" cy="238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Résultat de recherche d'images pour &quot;tiques auréol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64" y="7189608"/>
            <a:ext cx="361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99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i="1" dirty="0" smtClean="0"/>
              <a:t>M</a:t>
            </a:r>
            <a:r>
              <a:rPr lang="fr-CH" dirty="0" smtClean="0"/>
              <a:t>éningo-</a:t>
            </a:r>
            <a:r>
              <a:rPr lang="fr-CH" b="1" i="1" dirty="0" smtClean="0"/>
              <a:t>E</a:t>
            </a:r>
            <a:r>
              <a:rPr lang="fr-CH" dirty="0" smtClean="0"/>
              <a:t>ncéphalite </a:t>
            </a:r>
            <a:r>
              <a:rPr lang="fr-CH" b="1" i="1" dirty="0" err="1" smtClean="0"/>
              <a:t>V</a:t>
            </a:r>
            <a:r>
              <a:rPr lang="fr-CH" dirty="0" err="1" smtClean="0"/>
              <a:t>erno</a:t>
            </a:r>
            <a:r>
              <a:rPr lang="fr-CH" dirty="0" smtClean="0"/>
              <a:t>-</a:t>
            </a:r>
            <a:r>
              <a:rPr lang="fr-CH" b="1" i="1" dirty="0" smtClean="0"/>
              <a:t>E</a:t>
            </a:r>
            <a:r>
              <a:rPr lang="fr-CH" dirty="0" smtClean="0"/>
              <a:t>stivale (MEVE)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DE10-DAA9-4859-AB30-05BAAB618C8F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9" name="Rectangle 8"/>
          <p:cNvSpPr/>
          <p:nvPr/>
        </p:nvSpPr>
        <p:spPr>
          <a:xfrm>
            <a:off x="1998259" y="1291249"/>
            <a:ext cx="5381637" cy="477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CH" dirty="0" smtClean="0"/>
              <a:t>Of</a:t>
            </a:r>
            <a:r>
              <a:rPr lang="fr-CH" sz="2400" dirty="0" smtClean="0"/>
              <a:t>fice fédérale de la santé publique OFSP</a:t>
            </a:r>
            <a:endParaRPr lang="fr-CH" sz="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998259" y="1768303"/>
            <a:ext cx="4824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/>
              <a:t>Régions où la vaccination MEVE est recommandée</a:t>
            </a:r>
            <a:endParaRPr lang="fr-CH" sz="2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17" y="2624446"/>
            <a:ext cx="425713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95273" y="5504446"/>
            <a:ext cx="5587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dirty="0" smtClean="0"/>
              <a:t>Méningoencéphalite à </a:t>
            </a:r>
            <a:r>
              <a:rPr lang="fr-CH" sz="2400" dirty="0"/>
              <a:t>tique </a:t>
            </a:r>
            <a:r>
              <a:rPr lang="fr-CH" sz="2400" dirty="0" smtClean="0"/>
              <a:t>: </a:t>
            </a:r>
            <a:r>
              <a:rPr lang="fr-CH" sz="2400" dirty="0"/>
              <a:t>extension des zones à </a:t>
            </a:r>
            <a:r>
              <a:rPr lang="fr-CH" sz="2400" dirty="0" smtClean="0"/>
              <a:t>risque. En </a:t>
            </a:r>
            <a:r>
              <a:rPr lang="fr-CH" sz="2400" dirty="0"/>
              <a:t>raison de l’évolution de la </a:t>
            </a:r>
            <a:r>
              <a:rPr lang="fr-CH" sz="2400" dirty="0" smtClean="0"/>
              <a:t>situation </a:t>
            </a:r>
            <a:r>
              <a:rPr lang="fr-CH" sz="2400" dirty="0"/>
              <a:t>épidémiologique et de l’augmentation du nombre de cas de méningoencéphalite à tique </a:t>
            </a:r>
            <a:r>
              <a:rPr lang="fr-CH" sz="2400" dirty="0" smtClean="0"/>
              <a:t>ces </a:t>
            </a:r>
            <a:r>
              <a:rPr lang="fr-CH" sz="2400" dirty="0"/>
              <a:t>dernières années, l’ensemble de la Suisse – à l’exception des cantons de Genève et du Tessin – est considéré comme une zone à risque.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244" y="1360742"/>
            <a:ext cx="4896775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98259" y="9063682"/>
            <a:ext cx="64008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200" dirty="0"/>
              <a:t>https://www.bag.admin.ch/bag/fr/home/krankheiten/krankheiten-im-ueberblick/fsme.html</a:t>
            </a:r>
          </a:p>
        </p:txBody>
      </p:sp>
      <p:pic>
        <p:nvPicPr>
          <p:cNvPr id="1026" name="Picture 2" descr="DAT_201905_ABB1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8" y="5602181"/>
            <a:ext cx="450142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63540" y="5183081"/>
            <a:ext cx="4439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/>
              <a:t>Nombre de cas de FSME par mois, en cours de saison, comparaison 2017-2019 (2019 : état fin avril)</a:t>
            </a:r>
          </a:p>
        </p:txBody>
      </p:sp>
    </p:spTree>
    <p:extLst>
      <p:ext uri="{BB962C8B-B14F-4D97-AF65-F5344CB8AC3E}">
        <p14:creationId xmlns:p14="http://schemas.microsoft.com/office/powerpoint/2010/main" val="386024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Borréliose  (maladie de Lyme)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DE10-DAA9-4859-AB30-05BAAB618C8F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20" y="2796760"/>
            <a:ext cx="460285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080320" y="1920280"/>
            <a:ext cx="4824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/>
              <a:t>Zones à risque de Borréliose</a:t>
            </a:r>
          </a:p>
          <a:p>
            <a:pPr algn="ctr"/>
            <a:r>
              <a:rPr lang="fr-CH" sz="2400" dirty="0" smtClean="0"/>
              <a:t>&lt; 2000m</a:t>
            </a:r>
            <a:endParaRPr lang="fr-CH" sz="2400" dirty="0"/>
          </a:p>
        </p:txBody>
      </p:sp>
      <p:pic>
        <p:nvPicPr>
          <p:cNvPr id="8" name="Picture 4" descr="Résultat de recherche d'images pour &quot;les tique s'agrippen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8009">
            <a:off x="2668475" y="6791967"/>
            <a:ext cx="34265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80320" y="1200200"/>
            <a:ext cx="5381637" cy="477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CH" dirty="0" smtClean="0"/>
              <a:t>Of</a:t>
            </a:r>
            <a:r>
              <a:rPr lang="fr-CH" sz="2400" dirty="0" smtClean="0"/>
              <a:t>fice fédérale de la santé publique OFSP</a:t>
            </a:r>
            <a:endParaRPr lang="fr-CH" sz="800" dirty="0"/>
          </a:p>
        </p:txBody>
      </p:sp>
      <p:pic>
        <p:nvPicPr>
          <p:cNvPr id="2050" name="Picture 2" descr="G:\Documents Robert\Bénévolat\LesTrotteursNendaz\Formation\Formation Interne\Tiques\DAT_201905_ABB4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31" y="1560600"/>
            <a:ext cx="450124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ocuments Robert\Bénévolat\LesTrotteursNendaz\Formation\Formation Interne\Tiques\DAT_201905_ABB3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31" y="6005257"/>
            <a:ext cx="450124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70273" y="1106595"/>
            <a:ext cx="4770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/>
              <a:t>Nombre de cas de FSME, cumulé depuis le début de l’année, comparaison 2000-2019 (2019 : état fin avril)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84976" y="514751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Estimation du nombre de consultations médicales à la suite d’une piqûre de tique et de cas de borréliose de Lyme, par mois en cours de saison, comparaison 2017-2019 (2019 : état fin avril)</a:t>
            </a:r>
          </a:p>
        </p:txBody>
      </p:sp>
    </p:spTree>
    <p:extLst>
      <p:ext uri="{BB962C8B-B14F-4D97-AF65-F5344CB8AC3E}">
        <p14:creationId xmlns:p14="http://schemas.microsoft.com/office/powerpoint/2010/main" val="194377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Prévention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9851" y="1272208"/>
            <a:ext cx="10497312" cy="2592288"/>
          </a:xfrm>
        </p:spPr>
        <p:txBody>
          <a:bodyPr>
            <a:noAutofit/>
          </a:bodyPr>
          <a:lstStyle/>
          <a:p>
            <a:pPr marL="115214" indent="0">
              <a:buNone/>
            </a:pPr>
            <a:r>
              <a:rPr lang="fr-CH" sz="2400" dirty="0" smtClean="0"/>
              <a:t>C</a:t>
            </a:r>
            <a:r>
              <a:rPr lang="fr-CH" sz="2400" b="1" dirty="0"/>
              <a:t>omment se protéger ?</a:t>
            </a:r>
          </a:p>
          <a:p>
            <a:pPr marL="115214" indent="0">
              <a:buNone/>
            </a:pPr>
            <a:r>
              <a:rPr lang="fr-CH" sz="2400" dirty="0" smtClean="0"/>
              <a:t>Avant </a:t>
            </a:r>
            <a:r>
              <a:rPr lang="fr-CH" sz="2400" dirty="0"/>
              <a:t>de partir en forêt, </a:t>
            </a:r>
            <a:endParaRPr lang="fr-CH" sz="2400" dirty="0" smtClean="0"/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CH" sz="2400" dirty="0"/>
              <a:t>utiliser un produit répulsif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CH" sz="2400" dirty="0"/>
              <a:t>Marcher au milieu des </a:t>
            </a:r>
            <a:r>
              <a:rPr lang="fr-CH" sz="2400" dirty="0" smtClean="0"/>
              <a:t>chemins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CH" sz="2400" dirty="0"/>
              <a:t>Porter des vêtements couvrants et clairs </a:t>
            </a:r>
          </a:p>
          <a:p>
            <a:endParaRPr lang="fr-CH" sz="2400" dirty="0" smtClean="0"/>
          </a:p>
          <a:p>
            <a:endParaRPr lang="fr-CH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DE10-DAA9-4859-AB30-05BAAB618C8F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8777064" y="1272208"/>
            <a:ext cx="3600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1200" b="1" dirty="0" smtClean="0"/>
              <a:t>Autres sources d’infos</a:t>
            </a:r>
          </a:p>
          <a:p>
            <a:r>
              <a:rPr lang="fr-CH" sz="1200" dirty="0" smtClean="0"/>
              <a:t>Brochure SUVA</a:t>
            </a:r>
          </a:p>
          <a:p>
            <a:r>
              <a:rPr lang="fr-CH" sz="1200" dirty="0" smtClean="0"/>
              <a:t>Application : https</a:t>
            </a:r>
            <a:r>
              <a:rPr lang="fr-CH" sz="1200" dirty="0"/>
              <a:t>://zecke-tique-tick.ch/fr/app-tique/ </a:t>
            </a:r>
            <a:endParaRPr lang="fr-CH" sz="1200" dirty="0" smtClean="0"/>
          </a:p>
          <a:p>
            <a:endParaRPr lang="fr-CH" sz="1200" dirty="0"/>
          </a:p>
        </p:txBody>
      </p:sp>
      <p:pic>
        <p:nvPicPr>
          <p:cNvPr id="3076" name="Picture 4" descr="C:\Users\favrer\AppData\Local\Microsoft\Windows\INetCache\IE\XVIPHXTV\traffic-sign-38589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44" y="5592688"/>
            <a:ext cx="8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1858448" y="4008512"/>
            <a:ext cx="10497312" cy="1080120"/>
          </a:xfrm>
          <a:prstGeom prst="rect">
            <a:avLst/>
          </a:prstGeom>
        </p:spPr>
        <p:txBody>
          <a:bodyPr lIns="128016" tIns="64008" rIns="128016" bIns="64008">
            <a:noAutofit/>
          </a:bodyPr>
          <a:lstStyle>
            <a:lvl1pPr marL="512064" indent="-396850" algn="l" rtl="0" eaLnBrk="1" latinLnBrk="0" hangingPunct="1">
              <a:lnSpc>
                <a:spcPct val="100000"/>
              </a:lnSpc>
              <a:spcBef>
                <a:spcPts val="84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112" indent="-332842" algn="l" rtl="0" eaLnBrk="1" latinLnBrk="0" hangingPunct="1">
              <a:lnSpc>
                <a:spcPct val="100000"/>
              </a:lnSpc>
              <a:spcBef>
                <a:spcPts val="770"/>
              </a:spcBef>
              <a:buClr>
                <a:schemeClr val="accent1"/>
              </a:buClr>
              <a:buFont typeface="Verdana"/>
              <a:buChar char="◦"/>
              <a:defRPr kumimoji="0"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1755" indent="-32004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6192" indent="-24323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827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2264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701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2773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5214" indent="0" defTabSz="914400">
              <a:buFont typeface="Wingdings 2"/>
              <a:buNone/>
            </a:pPr>
            <a:r>
              <a:rPr lang="fr-CH" sz="2400" b="1" dirty="0" smtClean="0"/>
              <a:t>Après la balade, </a:t>
            </a:r>
          </a:p>
          <a:p>
            <a:pPr marL="115214" indent="0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None/>
            </a:pPr>
            <a:r>
              <a:rPr lang="fr-CH" sz="2400" dirty="0" smtClean="0"/>
              <a:t>inspecter de façon systématique le corps </a:t>
            </a:r>
          </a:p>
          <a:p>
            <a:pPr marL="115214" indent="0" defTabSz="914400">
              <a:buFont typeface="Wingdings 2"/>
              <a:buNone/>
            </a:pPr>
            <a:endParaRPr lang="fr-CH" sz="2400" b="1" dirty="0" smtClean="0"/>
          </a:p>
          <a:p>
            <a:pPr marL="115214" indent="0" defTabSz="914400">
              <a:buNone/>
            </a:pPr>
            <a:endParaRPr lang="fr-CH" sz="240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008312" y="6960840"/>
            <a:ext cx="10497312" cy="1872208"/>
          </a:xfrm>
          <a:prstGeom prst="rect">
            <a:avLst/>
          </a:prstGeom>
        </p:spPr>
        <p:txBody>
          <a:bodyPr lIns="128016" tIns="64008" rIns="128016" bIns="64008">
            <a:noAutofit/>
          </a:bodyPr>
          <a:lstStyle>
            <a:lvl1pPr marL="512064" indent="-396850" algn="l" rtl="0" eaLnBrk="1" latinLnBrk="0" hangingPunct="1">
              <a:lnSpc>
                <a:spcPct val="100000"/>
              </a:lnSpc>
              <a:spcBef>
                <a:spcPts val="84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112" indent="-332842" algn="l" rtl="0" eaLnBrk="1" latinLnBrk="0" hangingPunct="1">
              <a:lnSpc>
                <a:spcPct val="100000"/>
              </a:lnSpc>
              <a:spcBef>
                <a:spcPts val="770"/>
              </a:spcBef>
              <a:buClr>
                <a:schemeClr val="accent1"/>
              </a:buClr>
              <a:buFont typeface="Verdana"/>
              <a:buChar char="◦"/>
              <a:defRPr kumimoji="0"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1755" indent="-32004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6192" indent="-24323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827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2264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701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2773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5214" indent="0" defTabSz="914400">
              <a:buFont typeface="Wingdings 2"/>
              <a:buNone/>
            </a:pPr>
            <a:r>
              <a:rPr lang="fr-CH" sz="2400" b="1" dirty="0" smtClean="0"/>
              <a:t>Recommandations vaccinales et groupes à risque</a:t>
            </a:r>
          </a:p>
          <a:p>
            <a:pPr marL="115214" indent="0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Wingdings 2"/>
              <a:buNone/>
            </a:pPr>
            <a:r>
              <a:rPr lang="fr-CH" sz="2400" dirty="0" smtClean="0"/>
              <a:t>L’Office fédéral de la santé publique (OFSP) recommande la </a:t>
            </a:r>
            <a:r>
              <a:rPr lang="fr-CH" sz="2400" dirty="0" smtClean="0">
                <a:hlinkClick r:id="rId3"/>
              </a:rPr>
              <a:t>vaccination contre la FSME</a:t>
            </a:r>
            <a:r>
              <a:rPr lang="fr-CH" sz="2400" dirty="0" smtClean="0"/>
              <a:t> chez tous les adultes et les enfants, généralement à partir de l’âge de 6 ans, qui séjournent de manière permanente ou temporaire dans des </a:t>
            </a:r>
            <a:r>
              <a:rPr lang="fr-CH" sz="2400" dirty="0" smtClean="0">
                <a:hlinkClick r:id="rId4"/>
              </a:rPr>
              <a:t>zones d’endémie</a:t>
            </a:r>
            <a:r>
              <a:rPr lang="fr-CH" sz="2400" dirty="0" smtClean="0"/>
              <a:t>. Chez les enfants âgés de 1 à 5 ans, la situation doit être évaluée au cas par cas.</a:t>
            </a:r>
          </a:p>
          <a:p>
            <a:pPr defTabSz="914400"/>
            <a:endParaRPr lang="fr-CH" sz="2400" dirty="0" smtClean="0"/>
          </a:p>
          <a:p>
            <a:pPr defTabSz="914400"/>
            <a:endParaRPr lang="fr-CH" sz="240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874672" y="4980580"/>
            <a:ext cx="8481088" cy="1476204"/>
          </a:xfrm>
          <a:prstGeom prst="rect">
            <a:avLst/>
          </a:prstGeom>
        </p:spPr>
        <p:txBody>
          <a:bodyPr lIns="128016" tIns="64008" rIns="128016" bIns="64008">
            <a:noAutofit/>
          </a:bodyPr>
          <a:lstStyle>
            <a:lvl1pPr marL="512064" indent="-396850" algn="l" rtl="0" eaLnBrk="1" latinLnBrk="0" hangingPunct="1">
              <a:lnSpc>
                <a:spcPct val="100000"/>
              </a:lnSpc>
              <a:spcBef>
                <a:spcPts val="84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112" indent="-332842" algn="l" rtl="0" eaLnBrk="1" latinLnBrk="0" hangingPunct="1">
              <a:lnSpc>
                <a:spcPct val="100000"/>
              </a:lnSpc>
              <a:spcBef>
                <a:spcPts val="770"/>
              </a:spcBef>
              <a:buClr>
                <a:schemeClr val="accent1"/>
              </a:buClr>
              <a:buFont typeface="Verdana"/>
              <a:buChar char="◦"/>
              <a:defRPr kumimoji="0"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1755" indent="-32004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6192" indent="-24323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827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2264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701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2773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5214" indent="0" algn="r" defTabSz="9144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 2"/>
              <a:buNone/>
            </a:pPr>
            <a:r>
              <a:rPr lang="fr-CH" sz="2400" dirty="0"/>
              <a:t>L</a:t>
            </a:r>
            <a:r>
              <a:rPr lang="fr-CH" sz="2400" dirty="0" smtClean="0"/>
              <a:t>a piqûre de tique est indolore et peut passer inaperçue:</a:t>
            </a:r>
          </a:p>
          <a:p>
            <a:pPr marL="115214" indent="0" algn="r" defTabSz="9144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 2"/>
              <a:buNone/>
            </a:pPr>
            <a:r>
              <a:rPr lang="fr-CH" sz="2400" dirty="0" smtClean="0"/>
              <a:t> Les tiques se logent là où la peau est fine: </a:t>
            </a:r>
          </a:p>
          <a:p>
            <a:pPr marL="115214" indent="0" algn="r" defTabSz="9144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 2"/>
              <a:buNone/>
            </a:pPr>
            <a:r>
              <a:rPr lang="fr-CH" sz="2400" dirty="0" smtClean="0"/>
              <a:t>au niveau des articulations, sur la tête, </a:t>
            </a:r>
          </a:p>
          <a:p>
            <a:pPr marL="115214" indent="0" algn="r" defTabSz="9144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 2"/>
              <a:buNone/>
            </a:pPr>
            <a:r>
              <a:rPr lang="fr-CH" sz="2400" dirty="0" smtClean="0"/>
              <a:t>sur le nombril ou les parties génitales</a:t>
            </a:r>
          </a:p>
          <a:p>
            <a:pPr marL="115214" indent="0" defTabSz="914400">
              <a:buFont typeface="Wingdings 2"/>
              <a:buNone/>
            </a:pPr>
            <a:endParaRPr lang="fr-CH" sz="2400" b="1" dirty="0" smtClean="0"/>
          </a:p>
          <a:p>
            <a:pPr marL="115214" indent="0" defTabSz="914400">
              <a:buNone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245433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2505</TotalTime>
  <Words>963</Words>
  <Application>Microsoft Office PowerPoint</Application>
  <PresentationFormat>A3 (297 x 420 mm)</PresentationFormat>
  <Paragraphs>97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Solstice</vt:lpstr>
      <vt:lpstr>Conception personnalisée</vt:lpstr>
      <vt:lpstr>Sensibilisation au problème des tiques formation interne</vt:lpstr>
      <vt:lpstr>La piqûre</vt:lpstr>
      <vt:lpstr>Maladies et Traitements </vt:lpstr>
      <vt:lpstr>J’ai été piqué</vt:lpstr>
      <vt:lpstr>J’ai été piqué</vt:lpstr>
      <vt:lpstr>Méningo-Encéphalite Verno-Estivale (MEVE)</vt:lpstr>
      <vt:lpstr>Borréliose  (maladie de Lyme)</vt:lpstr>
      <vt:lpstr>Prévention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favrer</dc:creator>
  <cp:lastModifiedBy>favrer</cp:lastModifiedBy>
  <cp:revision>166</cp:revision>
  <cp:lastPrinted>2017-04-28T06:45:07Z</cp:lastPrinted>
  <dcterms:created xsi:type="dcterms:W3CDTF">2017-04-25T13:28:53Z</dcterms:created>
  <dcterms:modified xsi:type="dcterms:W3CDTF">2019-05-26T04:51:11Z</dcterms:modified>
</cp:coreProperties>
</file>